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18/2/1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840865" y="1607185"/>
            <a:ext cx="9144000" cy="153035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b="1">
                <a:latin typeface="+mn-lt"/>
              </a:rPr>
              <a:t>Prep 4  Assessment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671955" y="3602038"/>
            <a:ext cx="9144000" cy="165576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6000" b="1" dirty="0" smtClean="0"/>
              <a:t>四</a:t>
            </a:r>
            <a:r>
              <a:rPr lang="zh-CN" sz="6000" b="1" dirty="0" smtClean="0">
                <a:ea typeface="宋体" panose="02010600030101010101" pitchFamily="2" charset="-122"/>
              </a:rPr>
              <a:t>年级 评估</a:t>
            </a:r>
            <a:endParaRPr lang="zh-CN" sz="6000" b="1" dirty="0">
              <a:ea typeface="宋体" panose="02010600030101010101" pitchFamily="2" charset="-122"/>
            </a:endParaRPr>
          </a:p>
        </p:txBody>
      </p:sp>
      <p:pic>
        <p:nvPicPr>
          <p:cNvPr id="121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65" y="680862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ctrTitle"/>
          </p:nvPr>
        </p:nvSpPr>
        <p:spPr>
          <a:xfrm>
            <a:off x="797560" y="1425575"/>
            <a:ext cx="3619500" cy="7461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b="1">
                <a:latin typeface="+mn-lt"/>
              </a:rPr>
              <a:t>Aims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ubTitle" sz="quarter" idx="1"/>
          </p:nvPr>
        </p:nvSpPr>
        <p:spPr>
          <a:xfrm>
            <a:off x="41910" y="2828290"/>
            <a:ext cx="6249670" cy="27546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To share best practice in assessment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To explain formal BMH Reports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To outline Government assessments in our context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To introduce CAT4 - Cognitive Ability Testing</a:t>
            </a:r>
          </a:p>
        </p:txBody>
      </p:sp>
      <p:pic>
        <p:nvPicPr>
          <p:cNvPr id="125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70" y="286527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6" name="Shape 126"/>
          <p:cNvSpPr/>
          <p:nvPr/>
        </p:nvSpPr>
        <p:spPr>
          <a:xfrm>
            <a:off x="6972935" y="1425575"/>
            <a:ext cx="3662045" cy="819785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 anchor="b"/>
          <a:lstStyle>
            <a:lvl1pPr>
              <a:defRPr sz="8000"/>
            </a:lvl1pPr>
          </a:lstStyle>
          <a:p>
            <a:pPr algn="ctr"/>
            <a:r>
              <a:rPr lang="zh-CN" sz="5400" b="1">
                <a:ea typeface="宋体" panose="02010600030101010101" pitchFamily="2" charset="-122"/>
              </a:rPr>
              <a:t>评估目标</a:t>
            </a:r>
          </a:p>
        </p:txBody>
      </p:sp>
      <p:sp>
        <p:nvSpPr>
          <p:cNvPr id="127" name="Shape 127"/>
          <p:cNvSpPr/>
          <p:nvPr/>
        </p:nvSpPr>
        <p:spPr>
          <a:xfrm>
            <a:off x="6419850" y="2828290"/>
            <a:ext cx="5545171" cy="2025812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sz="2000" b="1" dirty="0">
                <a:ea typeface="宋体" panose="02010600030101010101" pitchFamily="2" charset="-122"/>
              </a:rPr>
              <a:t>分享评估的最佳实践方式</a:t>
            </a:r>
          </a:p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sz="2000" b="1" dirty="0">
                <a:ea typeface="宋体" panose="02010600030101010101" pitchFamily="2" charset="-122"/>
              </a:rPr>
              <a:t>解释</a:t>
            </a:r>
            <a:r>
              <a:rPr lang="en-US" altLang="zh-CN" sz="2000" b="1" dirty="0">
                <a:ea typeface="宋体" panose="02010600030101010101" pitchFamily="2" charset="-122"/>
              </a:rPr>
              <a:t>BMH</a:t>
            </a:r>
            <a:r>
              <a:rPr lang="zh-CN" altLang="en-US" sz="2000" b="1" dirty="0">
                <a:ea typeface="宋体" panose="02010600030101010101" pitchFamily="2" charset="-122"/>
              </a:rPr>
              <a:t>正式成绩报告单</a:t>
            </a:r>
          </a:p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altLang="en-US" sz="2000" b="1" dirty="0">
                <a:ea typeface="宋体" panose="02010600030101010101" pitchFamily="2" charset="-122"/>
              </a:rPr>
              <a:t>根据学校实际情况，解读教育局</a:t>
            </a:r>
            <a:r>
              <a:rPr lang="zh-CN" altLang="en-US" sz="2000" b="1" dirty="0" smtClean="0">
                <a:ea typeface="宋体" panose="02010600030101010101" pitchFamily="2" charset="-122"/>
              </a:rPr>
              <a:t>的</a:t>
            </a:r>
            <a:r>
              <a:rPr lang="zh-CN" altLang="en-US" sz="2000" b="1" dirty="0" smtClean="0">
                <a:ea typeface="宋体" panose="02010600030101010101" pitchFamily="2" charset="-122"/>
              </a:rPr>
              <a:t>统考</a:t>
            </a:r>
          </a:p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altLang="en-US" sz="2000" b="1" dirty="0" smtClean="0">
                <a:ea typeface="宋体" panose="02010600030101010101" pitchFamily="2" charset="-122"/>
              </a:rPr>
              <a:t>介绍四</a:t>
            </a:r>
            <a:r>
              <a:rPr lang="zh-CN" altLang="en-US" sz="2000" b="1" dirty="0" smtClean="0">
                <a:ea typeface="宋体" panose="02010600030101010101" pitchFamily="2" charset="-122"/>
              </a:rPr>
              <a:t>年级</a:t>
            </a:r>
            <a:r>
              <a:rPr lang="zh-CN" altLang="en-US" sz="2000" b="1" dirty="0">
                <a:ea typeface="宋体" panose="02010600030101010101" pitchFamily="2" charset="-122"/>
              </a:rPr>
              <a:t>认知能力测试</a:t>
            </a:r>
          </a:p>
          <a:p>
            <a:pPr marL="296545" indent="-296545" algn="l">
              <a:buSzPct val="75000"/>
              <a:buChar char="•"/>
              <a:defRPr sz="2400"/>
            </a:pPr>
            <a:endParaRPr lang="zh-CN" altLang="en-US" sz="2000" b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ctrTitle"/>
          </p:nvPr>
        </p:nvSpPr>
        <p:spPr>
          <a:xfrm>
            <a:off x="1524635" y="1438910"/>
            <a:ext cx="9144000" cy="1340485"/>
          </a:xfrm>
          <a:prstGeom prst="rect">
            <a:avLst/>
          </a:prstGeom>
        </p:spPr>
        <p:txBody>
          <a:bodyPr/>
          <a:lstStyle/>
          <a:p>
            <a:r>
              <a:rPr sz="6600" b="1"/>
              <a:t>What is Assessment?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ubTitle" sz="quarter" idx="1"/>
          </p:nvPr>
        </p:nvSpPr>
        <p:spPr>
          <a:xfrm>
            <a:off x="1414780" y="2903538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lang="zh-CN" sz="6000" b="1" dirty="0">
                <a:ea typeface="+mj-ea"/>
              </a:rPr>
              <a:t>什么是评估？</a:t>
            </a:r>
          </a:p>
        </p:txBody>
      </p:sp>
      <p:pic>
        <p:nvPicPr>
          <p:cNvPr id="131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65" y="680862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805" y="3257709"/>
            <a:ext cx="1982391" cy="203596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/>
          </p:nvPr>
        </p:nvSpPr>
        <p:spPr>
          <a:xfrm>
            <a:off x="102870" y="857250"/>
            <a:ext cx="5217795" cy="11195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sz="5400" b="1" dirty="0">
                <a:latin typeface="+mn-lt"/>
              </a:rPr>
              <a:t>Good Practice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ubTitle" sz="quarter" idx="1"/>
          </p:nvPr>
        </p:nvSpPr>
        <p:spPr>
          <a:xfrm>
            <a:off x="289560" y="2397760"/>
            <a:ext cx="5389880" cy="2241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Assessment as ongoing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‘Formative’ v ‘Summative’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Assessment by teachers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Assessment by students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/>
              <a:t>Assessment informing planning</a:t>
            </a:r>
          </a:p>
        </p:txBody>
      </p:sp>
      <p:pic>
        <p:nvPicPr>
          <p:cNvPr id="136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770" y="99202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7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286" y="3368397"/>
            <a:ext cx="2062758" cy="19466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8" name="Shape 138"/>
          <p:cNvSpPr/>
          <p:nvPr/>
        </p:nvSpPr>
        <p:spPr>
          <a:xfrm>
            <a:off x="6467475" y="857250"/>
            <a:ext cx="5418455" cy="1119505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 anchor="b">
            <a:normAutofit/>
          </a:bodyPr>
          <a:lstStyle>
            <a:lvl1pPr>
              <a:defRPr sz="5700"/>
            </a:lvl1pPr>
          </a:lstStyle>
          <a:p>
            <a:pPr algn="ctr"/>
            <a:endParaRPr lang="zh-CN" sz="5400" b="1" dirty="0"/>
          </a:p>
        </p:txBody>
      </p:sp>
      <p:sp>
        <p:nvSpPr>
          <p:cNvPr id="139" name="Shape 139"/>
          <p:cNvSpPr/>
          <p:nvPr/>
        </p:nvSpPr>
        <p:spPr>
          <a:xfrm>
            <a:off x="6733044" y="2373595"/>
            <a:ext cx="5029835" cy="2241550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 fontScale="92500" lnSpcReduction="10000"/>
          </a:bodyPr>
          <a:lstStyle/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sz="2000" b="1" dirty="0" smtClean="0"/>
              <a:t>评估</a:t>
            </a:r>
            <a:r>
              <a:rPr lang="zh-CN" altLang="en-US" sz="2000" b="1" dirty="0" smtClean="0"/>
              <a:t>在教学中持续进行</a:t>
            </a:r>
            <a:endParaRPr lang="zh-CN" sz="2000" b="1" dirty="0"/>
          </a:p>
          <a:p>
            <a:pPr marL="296545" indent="-296545">
              <a:lnSpc>
                <a:spcPct val="150000"/>
              </a:lnSpc>
              <a:buSzPct val="75000"/>
              <a:buChar char="•"/>
              <a:defRPr sz="2400"/>
            </a:pPr>
            <a:r>
              <a:rPr lang="zh-CN" sz="2000" b="1" dirty="0" smtClean="0"/>
              <a:t>形成性</a:t>
            </a:r>
            <a:r>
              <a:rPr lang="zh-CN" altLang="en-US" sz="2000" b="1" dirty="0" smtClean="0"/>
              <a:t>评估</a:t>
            </a:r>
            <a:r>
              <a:rPr lang="zh-CN" sz="2000" b="1" dirty="0" smtClean="0"/>
              <a:t> </a:t>
            </a:r>
            <a:r>
              <a:rPr lang="en-US" altLang="zh-CN" sz="2000" b="1" dirty="0"/>
              <a:t>VS </a:t>
            </a:r>
            <a:r>
              <a:rPr lang="zh-CN" altLang="en-US" sz="2000" b="1" dirty="0" smtClean="0"/>
              <a:t>总</a:t>
            </a:r>
            <a:r>
              <a:rPr lang="zh-CN" altLang="en-US" sz="2000" b="1" dirty="0" smtClean="0"/>
              <a:t>结性</a:t>
            </a:r>
            <a:r>
              <a:rPr lang="zh-CN" altLang="en-US" sz="2000" b="1" dirty="0"/>
              <a:t>评估</a:t>
            </a:r>
          </a:p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altLang="en-US" sz="2000" b="1" dirty="0" smtClean="0"/>
              <a:t>由</a:t>
            </a:r>
            <a:r>
              <a:rPr lang="zh-CN" altLang="en-US" sz="2000" b="1" dirty="0"/>
              <a:t>老师评估</a:t>
            </a:r>
          </a:p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altLang="en-US" sz="2000" b="1" dirty="0"/>
              <a:t>由学生评估</a:t>
            </a:r>
          </a:p>
          <a:p>
            <a:pPr marL="296545" indent="-296545" algn="l">
              <a:lnSpc>
                <a:spcPct val="150000"/>
              </a:lnSpc>
              <a:buSzPct val="75000"/>
              <a:buChar char="•"/>
              <a:defRPr sz="2400"/>
            </a:pPr>
            <a:r>
              <a:rPr lang="zh-CN" altLang="en-US" sz="2000" b="1" dirty="0" smtClean="0"/>
              <a:t>根据</a:t>
            </a:r>
            <a:r>
              <a:rPr lang="zh-CN" altLang="en-US" sz="2000" b="1" dirty="0" smtClean="0"/>
              <a:t>评估</a:t>
            </a:r>
            <a:r>
              <a:rPr lang="zh-CN" altLang="en-US" sz="2000" b="1" dirty="0" smtClean="0"/>
              <a:t>调整</a:t>
            </a:r>
            <a:r>
              <a:rPr lang="zh-CN" altLang="en-US" sz="2000" b="1" dirty="0" smtClean="0"/>
              <a:t>学习</a:t>
            </a:r>
            <a:r>
              <a:rPr lang="zh-CN" altLang="en-US" sz="2000" b="1" dirty="0"/>
              <a:t>计划</a:t>
            </a:r>
          </a:p>
          <a:p>
            <a:pPr marL="296545" indent="-296545" algn="l">
              <a:buSzPct val="75000"/>
              <a:buChar char="•"/>
              <a:defRPr sz="2400"/>
            </a:pPr>
            <a:endParaRPr lang="zh-CN" sz="2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6110474" y="1153882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b="1" dirty="0" smtClean="0"/>
              <a:t>优秀的教学实践</a:t>
            </a:r>
            <a:endParaRPr kumimoji="1" lang="zh-CN" altLang="en-U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ctrTitle"/>
          </p:nvPr>
        </p:nvSpPr>
        <p:spPr>
          <a:xfrm>
            <a:off x="2396490" y="857250"/>
            <a:ext cx="7399655" cy="6064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4000" b="1">
                <a:latin typeface="+mn-lt"/>
              </a:rPr>
              <a:t>Term 1 Reports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ubTitle" sz="quarter" idx="1"/>
          </p:nvPr>
        </p:nvSpPr>
        <p:spPr>
          <a:xfrm>
            <a:off x="184150" y="1463675"/>
            <a:ext cx="11771144" cy="64643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sz="4000" b="1" dirty="0"/>
              <a:t>第一学期  </a:t>
            </a:r>
            <a:r>
              <a:rPr lang="zh-CN" altLang="en-US" sz="4000" b="1" dirty="0" smtClean="0"/>
              <a:t>评估</a:t>
            </a:r>
            <a:r>
              <a:rPr lang="zh-CN" sz="4000" b="1" dirty="0" smtClean="0"/>
              <a:t>报告</a:t>
            </a:r>
            <a:endParaRPr lang="zh-CN" sz="4000" b="1" dirty="0"/>
          </a:p>
        </p:txBody>
      </p:sp>
      <p:pic>
        <p:nvPicPr>
          <p:cNvPr id="143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465" y="-50023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4" name="pasted-image.png"/>
          <p:cNvPicPr>
            <a:picLocks noChangeAspect="1"/>
          </p:cNvPicPr>
          <p:nvPr/>
        </p:nvPicPr>
        <p:blipFill>
          <a:blip r:embed="rId3"/>
          <a:srcRect b="14618"/>
          <a:stretch>
            <a:fillRect/>
          </a:stretch>
        </p:blipFill>
        <p:spPr>
          <a:xfrm>
            <a:off x="4719320" y="2110105"/>
            <a:ext cx="2729230" cy="330454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44" y="6786"/>
            <a:ext cx="5482231" cy="42519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7" name="pasted-image.png"/>
          <p:cNvPicPr>
            <a:picLocks noChangeAspect="1"/>
          </p:cNvPicPr>
          <p:nvPr/>
        </p:nvPicPr>
        <p:blipFill>
          <a:blip r:embed="rId3"/>
          <a:srcRect l="289" t="18838" r="289"/>
          <a:stretch>
            <a:fillRect/>
          </a:stretch>
        </p:blipFill>
        <p:spPr>
          <a:xfrm>
            <a:off x="6219407" y="3125551"/>
            <a:ext cx="5348584" cy="247014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ctrTitle"/>
          </p:nvPr>
        </p:nvSpPr>
        <p:spPr>
          <a:xfrm>
            <a:off x="1242060" y="719455"/>
            <a:ext cx="9707880" cy="850265"/>
          </a:xfrm>
          <a:prstGeom prst="rect">
            <a:avLst/>
          </a:prstGeom>
        </p:spPr>
        <p:txBody>
          <a:bodyPr/>
          <a:lstStyle>
            <a:lvl1pPr defTabSz="502285">
              <a:defRPr sz="6880"/>
            </a:lvl1pPr>
          </a:lstStyle>
          <a:p>
            <a:r>
              <a:rPr sz="4800" b="1">
                <a:latin typeface="+mn-lt"/>
              </a:rPr>
              <a:t>Government Assessments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ubTitle" sz="quarter" idx="1"/>
          </p:nvPr>
        </p:nvSpPr>
        <p:spPr>
          <a:xfrm>
            <a:off x="2491264" y="1490385"/>
            <a:ext cx="7358063" cy="794742"/>
          </a:xfrm>
          <a:prstGeom prst="rect">
            <a:avLst/>
          </a:prstGeom>
        </p:spPr>
        <p:txBody>
          <a:bodyPr/>
          <a:lstStyle/>
          <a:p>
            <a:r>
              <a:rPr lang="zh-CN" altLang="en-US" sz="4800" b="1" dirty="0" smtClean="0"/>
              <a:t>区教育局统考</a:t>
            </a:r>
            <a:endParaRPr lang="zh-CN" sz="4800" b="1" dirty="0"/>
          </a:p>
        </p:txBody>
      </p:sp>
      <p:pic>
        <p:nvPicPr>
          <p:cNvPr id="151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15" y="-38593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2" name="Shape 152"/>
          <p:cNvSpPr/>
          <p:nvPr/>
        </p:nvSpPr>
        <p:spPr>
          <a:xfrm>
            <a:off x="114300" y="2376805"/>
            <a:ext cx="5817235" cy="2865120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 dirty="0"/>
              <a:t>Good experience for students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 dirty="0"/>
              <a:t>Not testing what we are learning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 dirty="0"/>
              <a:t>Different style from local schools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 dirty="0"/>
              <a:t>Data helps us refine our practice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 dirty="0"/>
              <a:t>English was our strength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sz="2000" b="1" dirty="0"/>
              <a:t>Focuses will be Maths and </a:t>
            </a:r>
            <a:r>
              <a:rPr lang="en-US" sz="2000" b="1" dirty="0" smtClean="0"/>
              <a:t>Chinese</a:t>
            </a:r>
            <a:r>
              <a:rPr sz="2000" b="1" dirty="0" smtClean="0"/>
              <a:t> </a:t>
            </a:r>
            <a:r>
              <a:rPr sz="2000" b="1" dirty="0"/>
              <a:t>in Term 2 in response to the data</a:t>
            </a:r>
          </a:p>
        </p:txBody>
      </p:sp>
      <p:pic>
        <p:nvPicPr>
          <p:cNvPr id="153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130" y="4564380"/>
            <a:ext cx="3586480" cy="16840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4" name="Shape 154"/>
          <p:cNvSpPr/>
          <p:nvPr/>
        </p:nvSpPr>
        <p:spPr>
          <a:xfrm>
            <a:off x="6512718" y="2804358"/>
            <a:ext cx="3675928" cy="2241527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marL="296545" indent="-296545" algn="l">
              <a:buSzPct val="75000"/>
              <a:buChar char="•"/>
              <a:defRPr sz="2400"/>
            </a:pPr>
            <a:endParaRPr sz="1690"/>
          </a:p>
        </p:txBody>
      </p:sp>
      <p:sp>
        <p:nvSpPr>
          <p:cNvPr id="2" name="Shape 152"/>
          <p:cNvSpPr/>
          <p:nvPr/>
        </p:nvSpPr>
        <p:spPr>
          <a:xfrm>
            <a:off x="6156960" y="2376805"/>
            <a:ext cx="5870575" cy="3075305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lang="zh-CN" sz="2000" b="1" dirty="0"/>
              <a:t>对学生而言</a:t>
            </a:r>
            <a:r>
              <a:rPr lang="zh-CN" sz="2000" b="1" dirty="0" smtClean="0"/>
              <a:t>是</a:t>
            </a:r>
            <a:r>
              <a:rPr lang="zh-CN" altLang="en-US" sz="2000" b="1" dirty="0" smtClean="0"/>
              <a:t>一次不错</a:t>
            </a:r>
            <a:r>
              <a:rPr lang="zh-CN" sz="2000" b="1" dirty="0" smtClean="0"/>
              <a:t>的</a:t>
            </a:r>
            <a:r>
              <a:rPr lang="zh-CN" altLang="en-US" sz="2000" b="1" dirty="0" smtClean="0"/>
              <a:t>体验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lang="zh-CN" sz="2000" b="1" dirty="0" smtClean="0"/>
              <a:t>测试</a:t>
            </a:r>
            <a:r>
              <a:rPr lang="zh-CN" altLang="en-US" sz="2000" b="1" dirty="0" smtClean="0"/>
              <a:t>内容非我校已教授</a:t>
            </a:r>
            <a:r>
              <a:rPr lang="zh-CN" sz="2000" b="1" dirty="0" smtClean="0"/>
              <a:t>的</a:t>
            </a:r>
            <a:r>
              <a:rPr lang="zh-CN" sz="2000" b="1" dirty="0"/>
              <a:t>内容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lang="zh-CN" altLang="en-US" sz="2000" b="1" dirty="0" smtClean="0"/>
              <a:t>我校测评方式</a:t>
            </a:r>
            <a:r>
              <a:rPr lang="zh-CN" sz="2000" b="1" dirty="0" smtClean="0"/>
              <a:t>与</a:t>
            </a:r>
            <a:r>
              <a:rPr lang="zh-CN" altLang="en-US" sz="2000" b="1" dirty="0" smtClean="0"/>
              <a:t>公办</a:t>
            </a:r>
            <a:r>
              <a:rPr lang="zh-CN" sz="2000" b="1" dirty="0" smtClean="0"/>
              <a:t>学校测试</a:t>
            </a:r>
            <a:r>
              <a:rPr lang="zh-CN" altLang="en-US" sz="2000" b="1" dirty="0" smtClean="0"/>
              <a:t>方式</a:t>
            </a:r>
            <a:r>
              <a:rPr lang="zh-CN" sz="2000" b="1" dirty="0" smtClean="0"/>
              <a:t>不同</a:t>
            </a:r>
            <a:endParaRPr lang="zh-CN" sz="2000" b="1" dirty="0"/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lang="zh-CN" altLang="en-US" sz="2000" b="1" dirty="0" smtClean="0"/>
              <a:t>测试结果帮助我校完善教学实践</a:t>
            </a:r>
            <a:endParaRPr lang="zh-CN" sz="2000" b="1" dirty="0"/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lang="zh-CN" sz="2000" b="1" dirty="0"/>
              <a:t>英语为我校优势</a:t>
            </a:r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r>
              <a:rPr lang="zh-CN" sz="2000" b="1" dirty="0" smtClean="0"/>
              <a:t>基于</a:t>
            </a:r>
            <a:r>
              <a:rPr lang="zh-CN" altLang="en-US" sz="2000" b="1" dirty="0" smtClean="0"/>
              <a:t>考试结果</a:t>
            </a:r>
            <a:r>
              <a:rPr lang="zh-CN" sz="2000" b="1" dirty="0" smtClean="0"/>
              <a:t>，</a:t>
            </a:r>
            <a:r>
              <a:rPr lang="zh-CN" sz="2000" b="1" dirty="0"/>
              <a:t>第二学期将重点关注数学</a:t>
            </a:r>
            <a:r>
              <a:rPr lang="zh-CN" sz="2000" b="1" dirty="0" smtClean="0"/>
              <a:t>和</a:t>
            </a:r>
            <a:r>
              <a:rPr lang="zh-CN" altLang="en-US" sz="2000" b="1" dirty="0" smtClean="0"/>
              <a:t>汉语</a:t>
            </a:r>
            <a:r>
              <a:rPr lang="zh-CN" sz="2000" b="1" dirty="0" smtClean="0"/>
              <a:t>教学</a:t>
            </a:r>
            <a:endParaRPr lang="zh-CN" sz="2000" b="1" dirty="0"/>
          </a:p>
          <a:p>
            <a:pPr marL="296545" indent="-296545" algn="l">
              <a:lnSpc>
                <a:spcPct val="100000"/>
              </a:lnSpc>
              <a:buSzPct val="75000"/>
              <a:buChar char="•"/>
              <a:defRPr sz="2400"/>
            </a:pPr>
            <a:endParaRPr lang="zh-CN" sz="2000" b="1" dirty="0"/>
          </a:p>
          <a:p>
            <a:pPr indent="0" algn="l">
              <a:lnSpc>
                <a:spcPct val="100000"/>
              </a:lnSpc>
              <a:buSzPct val="75000"/>
              <a:buNone/>
              <a:defRPr sz="2400"/>
            </a:pPr>
            <a:endParaRPr lang="zh-CN" sz="2000" b="1" dirty="0"/>
          </a:p>
          <a:p>
            <a:pPr marL="296545" indent="-296545" algn="l">
              <a:buSzPct val="75000"/>
              <a:buChar char="•"/>
              <a:defRPr sz="2400"/>
            </a:pPr>
            <a:endParaRPr lang="zh-CN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30" y="156987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7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50" y="1770380"/>
            <a:ext cx="5869940" cy="35667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8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0" y="915035"/>
            <a:ext cx="2938780" cy="10972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9" name="Shape 159"/>
          <p:cNvSpPr/>
          <p:nvPr/>
        </p:nvSpPr>
        <p:spPr>
          <a:xfrm>
            <a:off x="1417320" y="2012315"/>
            <a:ext cx="3876675" cy="1842770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marL="296545" indent="-296545" algn="ctr">
              <a:buSzPct val="75000"/>
              <a:buChar char="•"/>
              <a:defRPr sz="2800"/>
            </a:pPr>
            <a:r>
              <a:rPr sz="2000" b="1"/>
              <a:t>Verbal </a:t>
            </a:r>
          </a:p>
          <a:p>
            <a:pPr marL="296545" indent="-296545" algn="ctr">
              <a:buSzPct val="75000"/>
              <a:buChar char="•"/>
              <a:defRPr sz="2800"/>
            </a:pPr>
            <a:r>
              <a:rPr sz="2000" b="1"/>
              <a:t>Quantitative</a:t>
            </a:r>
          </a:p>
          <a:p>
            <a:pPr marL="296545" indent="-296545" algn="ctr">
              <a:buSzPct val="75000"/>
              <a:buChar char="•"/>
              <a:defRPr sz="2800"/>
            </a:pPr>
            <a:r>
              <a:rPr sz="2000" b="1"/>
              <a:t>Non-verbal</a:t>
            </a:r>
          </a:p>
          <a:p>
            <a:pPr marL="296545" indent="-296545" algn="ctr">
              <a:buSzPct val="75000"/>
              <a:buChar char="•"/>
              <a:defRPr sz="2800"/>
            </a:pPr>
            <a:r>
              <a:rPr sz="2000" b="1"/>
              <a:t>Spatial</a:t>
            </a:r>
          </a:p>
        </p:txBody>
      </p:sp>
      <p:sp>
        <p:nvSpPr>
          <p:cNvPr id="160" name="Shape 160"/>
          <p:cNvSpPr/>
          <p:nvPr/>
        </p:nvSpPr>
        <p:spPr>
          <a:xfrm>
            <a:off x="1851025" y="4375150"/>
            <a:ext cx="2973705" cy="1842770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marL="296545" indent="-296545" algn="ctr">
              <a:buSzPct val="75000"/>
              <a:buChar char="•"/>
              <a:defRPr sz="2800"/>
            </a:pPr>
            <a:r>
              <a:rPr lang="zh-CN" altLang="en-US" sz="2000" b="1"/>
              <a:t>词汇认知能力</a:t>
            </a:r>
          </a:p>
          <a:p>
            <a:pPr marL="296545" indent="-296545" algn="ctr">
              <a:buSzPct val="75000"/>
              <a:buChar char="•"/>
              <a:defRPr sz="2800"/>
            </a:pPr>
            <a:r>
              <a:rPr lang="zh-CN" altLang="en-US" sz="2000" b="1"/>
              <a:t>数字认知能力</a:t>
            </a:r>
          </a:p>
          <a:p>
            <a:pPr marL="296545" indent="-296545" algn="ctr">
              <a:buSzPct val="75000"/>
              <a:buChar char="•"/>
              <a:defRPr sz="2800"/>
            </a:pPr>
            <a:r>
              <a:rPr lang="zh-CN" altLang="en-US" sz="2000" b="1"/>
              <a:t>非词汇认知能力</a:t>
            </a:r>
          </a:p>
          <a:p>
            <a:pPr marL="296545" indent="-296545" algn="ctr">
              <a:buSzPct val="75000"/>
              <a:buChar char="•"/>
              <a:defRPr sz="2800"/>
            </a:pPr>
            <a:r>
              <a:rPr lang="zh-CN" altLang="en-US" sz="2000" b="1"/>
              <a:t>空间想象能力</a:t>
            </a:r>
          </a:p>
          <a:p>
            <a:pPr marL="296545" indent="-296545" algn="ctr">
              <a:buSzPct val="75000"/>
              <a:buChar char="•"/>
              <a:defRPr sz="2800"/>
            </a:pPr>
            <a:endParaRPr lang="zh-CN" altLang="en-US" sz="2000" b="1"/>
          </a:p>
        </p:txBody>
      </p:sp>
      <p:sp>
        <p:nvSpPr>
          <p:cNvPr id="3" name="Shape 160"/>
          <p:cNvSpPr/>
          <p:nvPr/>
        </p:nvSpPr>
        <p:spPr>
          <a:xfrm>
            <a:off x="1417320" y="3704590"/>
            <a:ext cx="4100195" cy="848995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rmAutofit/>
          </a:bodyPr>
          <a:lstStyle/>
          <a:p>
            <a:pPr indent="0" algn="ctr">
              <a:buSzPct val="75000"/>
              <a:buNone/>
              <a:defRPr sz="2800"/>
            </a:pPr>
            <a:r>
              <a:rPr lang="zh-CN" altLang="en-US" b="1" dirty="0" smtClean="0"/>
              <a:t>四</a:t>
            </a:r>
            <a:r>
              <a:rPr lang="zh-CN" altLang="en-US" b="1" dirty="0" smtClean="0"/>
              <a:t>年级</a:t>
            </a:r>
            <a:r>
              <a:rPr lang="zh-CN" altLang="en-US" b="1" dirty="0"/>
              <a:t>认知能力测试内容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30" y="228107"/>
            <a:ext cx="2541670" cy="758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3" name="Shape 163"/>
          <p:cNvSpPr>
            <a:spLocks noGrp="1"/>
          </p:cNvSpPr>
          <p:nvPr>
            <p:ph type="subTitle" sz="half" idx="1"/>
          </p:nvPr>
        </p:nvSpPr>
        <p:spPr>
          <a:xfrm>
            <a:off x="105410" y="1187450"/>
            <a:ext cx="6073775" cy="508063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sz="2600" b="1"/>
              <a:t>Parents will receive assessment information including:</a:t>
            </a:r>
          </a:p>
          <a:p>
            <a:pPr>
              <a:lnSpc>
                <a:spcPct val="100000"/>
              </a:lnSpc>
            </a:pPr>
            <a:endParaRPr sz="2600" b="1"/>
          </a:p>
          <a:p>
            <a:pPr marL="394970" indent="-394970" algn="l">
              <a:lnSpc>
                <a:spcPct val="100000"/>
              </a:lnSpc>
              <a:buSzPct val="75000"/>
              <a:buChar char="•"/>
            </a:pPr>
            <a:r>
              <a:rPr sz="2600" b="1"/>
              <a:t>BMH Formal Term 1 Report</a:t>
            </a:r>
          </a:p>
          <a:p>
            <a:pPr marL="394970" indent="-394970" algn="l">
              <a:lnSpc>
                <a:spcPct val="100000"/>
              </a:lnSpc>
              <a:buSzPct val="75000"/>
              <a:buChar char="•"/>
            </a:pPr>
            <a:r>
              <a:rPr sz="2600" b="1"/>
              <a:t>A-C grades for Government Assessments English, Maths, Chinese, Science</a:t>
            </a:r>
          </a:p>
          <a:p>
            <a:pPr marL="394970" indent="-394970" algn="l">
              <a:lnSpc>
                <a:spcPct val="100000"/>
              </a:lnSpc>
              <a:buSzPct val="75000"/>
              <a:buChar char="•"/>
            </a:pPr>
            <a:r>
              <a:rPr sz="2600" b="1"/>
              <a:t>CAT4 outcomes</a:t>
            </a:r>
          </a:p>
          <a:p>
            <a:pPr marL="394970" indent="-394970" algn="l">
              <a:lnSpc>
                <a:spcPct val="100000"/>
              </a:lnSpc>
              <a:buSzPct val="75000"/>
              <a:buChar char="•"/>
            </a:pPr>
            <a:endParaRPr sz="2600" b="1"/>
          </a:p>
          <a:p>
            <a:pPr>
              <a:lnSpc>
                <a:spcPct val="100000"/>
              </a:lnSpc>
            </a:pPr>
            <a:r>
              <a:rPr sz="2600" b="1"/>
              <a:t>On Friday 9th February</a:t>
            </a:r>
          </a:p>
        </p:txBody>
      </p:sp>
      <p:sp>
        <p:nvSpPr>
          <p:cNvPr id="164" name="Shape 164"/>
          <p:cNvSpPr/>
          <p:nvPr/>
        </p:nvSpPr>
        <p:spPr>
          <a:xfrm>
            <a:off x="6337300" y="1252855"/>
            <a:ext cx="5737860" cy="4949190"/>
          </a:xfrm>
          <a:prstGeom prst="rect">
            <a:avLst/>
          </a:prstGeom>
          <a:ln w="12700">
            <a:miter lim="400000"/>
          </a:ln>
        </p:spPr>
        <p:txBody>
          <a:bodyPr lIns="35718" tIns="35718" rIns="35718" bIns="35718">
            <a:noAutofit/>
          </a:bodyPr>
          <a:lstStyle/>
          <a:p>
            <a:pPr>
              <a:lnSpc>
                <a:spcPct val="100000"/>
              </a:lnSpc>
              <a:defRPr sz="3200"/>
            </a:pPr>
            <a:r>
              <a:rPr lang="zh-CN" sz="2700" b="1" dirty="0"/>
              <a:t>家长将于</a:t>
            </a:r>
            <a:r>
              <a:rPr lang="en-US" altLang="zh-CN" sz="2700" b="1" dirty="0"/>
              <a:t>2</a:t>
            </a:r>
            <a:r>
              <a:rPr lang="zh-CN" altLang="en-US" sz="2700" b="1" dirty="0"/>
              <a:t>月</a:t>
            </a:r>
            <a:r>
              <a:rPr lang="en-US" altLang="zh-CN" sz="2700" b="1" dirty="0"/>
              <a:t>9</a:t>
            </a:r>
            <a:r>
              <a:rPr lang="zh-CN" altLang="en-US" sz="2700" b="1" dirty="0"/>
              <a:t>日（周五）收到</a:t>
            </a:r>
            <a:r>
              <a:rPr lang="zh-CN" altLang="en-US" sz="2700" b="1" dirty="0" smtClean="0"/>
              <a:t>评估</a:t>
            </a:r>
            <a:r>
              <a:rPr lang="zh-CN" altLang="en-US" sz="2700" b="1" dirty="0" smtClean="0"/>
              <a:t>报告</a:t>
            </a:r>
            <a:r>
              <a:rPr lang="zh-CN" altLang="en-US" sz="2700" b="1" dirty="0" smtClean="0"/>
              <a:t>，</a:t>
            </a:r>
            <a:r>
              <a:rPr lang="zh-CN" altLang="en-US" sz="2700" b="1" dirty="0"/>
              <a:t>包含以下内容：</a:t>
            </a:r>
          </a:p>
          <a:p>
            <a:pPr>
              <a:lnSpc>
                <a:spcPct val="100000"/>
              </a:lnSpc>
              <a:defRPr sz="3200"/>
            </a:pPr>
            <a:endParaRPr lang="zh-CN" altLang="en-US" sz="2700" b="1" dirty="0"/>
          </a:p>
          <a:p>
            <a:pPr marL="394970" indent="-394970" algn="l">
              <a:lnSpc>
                <a:spcPct val="100000"/>
              </a:lnSpc>
              <a:buSzPct val="75000"/>
              <a:buChar char="•"/>
              <a:defRPr sz="3200"/>
            </a:pPr>
            <a:r>
              <a:rPr lang="en-US" sz="2700" b="1" dirty="0"/>
              <a:t>BMH</a:t>
            </a:r>
            <a:r>
              <a:rPr lang="zh-CN" altLang="en-US" sz="2700" b="1" dirty="0"/>
              <a:t>第一学期</a:t>
            </a:r>
            <a:r>
              <a:rPr lang="zh-CN" altLang="en-US" sz="2700" b="1" dirty="0" smtClean="0"/>
              <a:t>正式报告</a:t>
            </a:r>
            <a:endParaRPr lang="zh-CN" altLang="en-US" sz="2700" b="1" dirty="0"/>
          </a:p>
          <a:p>
            <a:pPr marL="394970" indent="-394970" algn="l">
              <a:lnSpc>
                <a:spcPct val="100000"/>
              </a:lnSpc>
              <a:buSzPct val="75000"/>
              <a:buChar char="•"/>
              <a:defRPr sz="3200"/>
            </a:pPr>
            <a:endParaRPr lang="zh-CN" altLang="en-US" sz="2700" b="1" dirty="0"/>
          </a:p>
          <a:p>
            <a:pPr marL="394970" indent="-394970">
              <a:buSzPct val="75000"/>
              <a:buChar char="•"/>
              <a:defRPr sz="3200"/>
            </a:pPr>
            <a:r>
              <a:rPr lang="zh-CN" altLang="en-US" sz="2700" b="1" dirty="0" smtClean="0"/>
              <a:t>英语</a:t>
            </a:r>
            <a:r>
              <a:rPr lang="zh-CN" altLang="en-US" sz="2700" b="1" dirty="0"/>
              <a:t>、数学、语文、</a:t>
            </a:r>
            <a:r>
              <a:rPr lang="zh-CN" altLang="en-US" sz="2700" b="1" dirty="0" smtClean="0"/>
              <a:t>科学</a:t>
            </a:r>
            <a:r>
              <a:rPr lang="zh-CN" altLang="en-US" sz="2700" b="1" dirty="0" smtClean="0"/>
              <a:t>等科目成绩按照</a:t>
            </a:r>
            <a:r>
              <a:rPr lang="zh-CN" altLang="en-US" sz="2700" b="1" dirty="0" smtClean="0"/>
              <a:t>教育局</a:t>
            </a:r>
            <a:r>
              <a:rPr lang="en-US" altLang="zh-CN" sz="2700" b="1" dirty="0"/>
              <a:t>A-C</a:t>
            </a:r>
            <a:r>
              <a:rPr lang="zh-CN" altLang="en-US" sz="2700" b="1" dirty="0" smtClean="0"/>
              <a:t>等级</a:t>
            </a:r>
            <a:r>
              <a:rPr lang="zh-CN" altLang="en-US" sz="2700" b="1" dirty="0" smtClean="0"/>
              <a:t>体现</a:t>
            </a:r>
            <a:endParaRPr lang="zh-CN" altLang="en-US" sz="2700" b="1" dirty="0" smtClean="0"/>
          </a:p>
          <a:p>
            <a:pPr algn="l">
              <a:lnSpc>
                <a:spcPct val="100000"/>
              </a:lnSpc>
              <a:buSzPct val="75000"/>
              <a:defRPr sz="3200"/>
            </a:pPr>
            <a:endParaRPr lang="zh-CN" altLang="en-US" sz="2700" b="1" dirty="0"/>
          </a:p>
          <a:p>
            <a:pPr marL="394970" indent="-394970" algn="l">
              <a:lnSpc>
                <a:spcPct val="100000"/>
              </a:lnSpc>
              <a:buSzPct val="75000"/>
              <a:buChar char="•"/>
              <a:defRPr sz="3200"/>
            </a:pPr>
            <a:r>
              <a:rPr lang="zh-CN" altLang="en-US" sz="2700" b="1" dirty="0" smtClean="0"/>
              <a:t>四</a:t>
            </a:r>
            <a:r>
              <a:rPr lang="zh-CN" altLang="en-US" sz="2700" b="1" dirty="0" smtClean="0"/>
              <a:t>年级</a:t>
            </a:r>
            <a:r>
              <a:rPr lang="zh-CN" altLang="en-US" sz="2700" b="1" dirty="0"/>
              <a:t>认知能力</a:t>
            </a:r>
            <a:r>
              <a:rPr lang="zh-CN" altLang="en-US" sz="2700" b="1" dirty="0" smtClean="0"/>
              <a:t>测试</a:t>
            </a:r>
            <a:r>
              <a:rPr lang="zh-CN" altLang="en-US" sz="2700" b="1" dirty="0" smtClean="0"/>
              <a:t>成绩</a:t>
            </a:r>
            <a:endParaRPr lang="zh-CN" altLang="en-US" sz="27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318</Words>
  <Application>Microsoft Macintosh PowerPoint</Application>
  <PresentationFormat>宽屏</PresentationFormat>
  <Paragraphs>66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宋体</vt:lpstr>
      <vt:lpstr>Arial</vt:lpstr>
      <vt:lpstr>Office 主题</vt:lpstr>
      <vt:lpstr>Prep 4  Assessment</vt:lpstr>
      <vt:lpstr>Aims</vt:lpstr>
      <vt:lpstr>What is Assessment?</vt:lpstr>
      <vt:lpstr>Good Practice</vt:lpstr>
      <vt:lpstr>Term 1 Reports</vt:lpstr>
      <vt:lpstr>PowerPoint 演示文稿</vt:lpstr>
      <vt:lpstr>Government Assessments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sulli</dc:creator>
  <cp:lastModifiedBy>Microsoft Office 用户</cp:lastModifiedBy>
  <cp:revision>9</cp:revision>
  <dcterms:created xsi:type="dcterms:W3CDTF">2018-01-31T06:47:00Z</dcterms:created>
  <dcterms:modified xsi:type="dcterms:W3CDTF">2018-02-01T03:33:48Z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